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AD010D-62D1-4B21-9EB8-595D9E4395DD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7B6517-DCEF-4E73-8DBA-D36A2F61408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maslovich_network\most-0609-11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2495550" cy="1666875"/>
          </a:xfrm>
          <a:prstGeom prst="rect">
            <a:avLst/>
          </a:prstGeom>
          <a:noFill/>
        </p:spPr>
      </p:pic>
      <p:pic>
        <p:nvPicPr>
          <p:cNvPr id="8" name="Picture 5" descr="D:\maslovich_network\most-0609-11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2495550" cy="1666875"/>
          </a:xfrm>
          <a:prstGeom prst="rect">
            <a:avLst/>
          </a:prstGeom>
          <a:noFill/>
        </p:spPr>
      </p:pic>
      <p:pic>
        <p:nvPicPr>
          <p:cNvPr id="9" name="Picture 5" descr="D:\maslovich_network\most-0609-11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00042"/>
            <a:ext cx="2495550" cy="1666875"/>
          </a:xfrm>
          <a:prstGeom prst="rect">
            <a:avLst/>
          </a:prstGeom>
          <a:noFill/>
        </p:spPr>
      </p:pic>
      <p:pic>
        <p:nvPicPr>
          <p:cNvPr id="10" name="Picture 5" descr="D:\maslovich_network\most-0609-11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71480"/>
            <a:ext cx="2495550" cy="1666875"/>
          </a:xfrm>
          <a:prstGeom prst="rect">
            <a:avLst/>
          </a:prstGeom>
          <a:noFill/>
        </p:spPr>
      </p:pic>
      <p:pic>
        <p:nvPicPr>
          <p:cNvPr id="11" name="Picture 5" descr="D:\maslovich_network\most-0609-11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714356"/>
            <a:ext cx="2495550" cy="1666875"/>
          </a:xfrm>
          <a:prstGeom prst="rect">
            <a:avLst/>
          </a:prstGeom>
          <a:noFill/>
        </p:spPr>
      </p:pic>
      <p:pic>
        <p:nvPicPr>
          <p:cNvPr id="12" name="Picture 5" descr="D:\maslovich_network\most-0609-11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714356"/>
            <a:ext cx="2495550" cy="1666875"/>
          </a:xfrm>
          <a:prstGeom prst="rect">
            <a:avLst/>
          </a:prstGeom>
          <a:noFill/>
        </p:spPr>
      </p:pic>
      <p:pic>
        <p:nvPicPr>
          <p:cNvPr id="13" name="Picture 5" descr="D:\maslovich_network\most-0609-11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71480"/>
            <a:ext cx="2495550" cy="1666875"/>
          </a:xfrm>
          <a:prstGeom prst="rect">
            <a:avLst/>
          </a:prstGeom>
          <a:noFill/>
        </p:spPr>
      </p:pic>
      <p:pic>
        <p:nvPicPr>
          <p:cNvPr id="1030" name="Picture 6" descr="D:\maslovich_network\Безимени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70784">
            <a:off x="138431" y="2832011"/>
            <a:ext cx="8820161" cy="225404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715008" y="5143512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</a:t>
            </a:r>
          </a:p>
          <a:p>
            <a:r>
              <a:rPr lang="ru-RU" dirty="0" smtClean="0"/>
              <a:t>студент группы ПОИТ-42 </a:t>
            </a:r>
          </a:p>
          <a:p>
            <a:r>
              <a:rPr lang="ru-RU" dirty="0" err="1" smtClean="0"/>
              <a:t>Мандрыкин</a:t>
            </a:r>
            <a:r>
              <a:rPr lang="ru-RU" dirty="0" smtClean="0"/>
              <a:t> Роман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715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Исправление ошибок в прямом направлении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Исправление ошибок в прямом направлении</a:t>
            </a:r>
            <a:r>
              <a:rPr lang="ru-RU" dirty="0" smtClean="0"/>
              <a:t> (FEC – </a:t>
            </a:r>
            <a:r>
              <a:rPr lang="ru-RU" dirty="0" err="1" smtClean="0"/>
              <a:t>Forward</a:t>
            </a:r>
            <a:r>
              <a:rPr lang="ru-RU" dirty="0" smtClean="0"/>
              <a:t> </a:t>
            </a:r>
            <a:r>
              <a:rPr lang="ru-RU" dirty="0" err="1" smtClean="0"/>
              <a:t>Error</a:t>
            </a:r>
            <a:r>
              <a:rPr lang="ru-RU" dirty="0" smtClean="0"/>
              <a:t> </a:t>
            </a:r>
            <a:r>
              <a:rPr lang="ru-RU" dirty="0" err="1" smtClean="0"/>
              <a:t>Correction</a:t>
            </a:r>
            <a:r>
              <a:rPr lang="ru-RU" dirty="0" smtClean="0"/>
              <a:t>) осуществляется математически на принимающем конце канала передачи без запроса на повторную передачу ошибочных данных, что позволяет эффективно использовать пропускную способность для данных пользователя. Тем не менее отметим, что даже в ситуации, когда при передаче ошибки не возникает, использование метода FEC приводит к некоторому снижению пропускной способности, т.к. при этом добавляются ненужные служебные сигналы. Отношение числа исправленных ошибок к числу неисправленных показывает эффективность алгоритма исправления ошибок или относительную интенсивность ошибок. С применением метода FEC связано использование двух основных технологий: добавление байтов FEC и перемежение.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4388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Уровни мощности сигнала в каналах DSL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Уровни мощности широкополосных сигналов обычно измеряют в </a:t>
            </a:r>
            <a:r>
              <a:rPr lang="ru-RU" dirty="0" err="1" smtClean="0"/>
              <a:t>dBm</a:t>
            </a:r>
            <a:r>
              <a:rPr lang="ru-RU" dirty="0" smtClean="0"/>
              <a:t>/Гц (</a:t>
            </a:r>
            <a:r>
              <a:rPr lang="ru-RU" dirty="0" err="1" smtClean="0"/>
              <a:t>дБмВт</a:t>
            </a:r>
            <a:r>
              <a:rPr lang="ru-RU" dirty="0" smtClean="0"/>
              <a:t>/Гц). Эту величину называют спектральной плотностью мощности (PSD – 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Spectral</a:t>
            </a:r>
            <a:r>
              <a:rPr lang="ru-RU" dirty="0" smtClean="0"/>
              <a:t> </a:t>
            </a:r>
            <a:r>
              <a:rPr lang="ru-RU" dirty="0" err="1" smtClean="0"/>
              <a:t>Density</a:t>
            </a:r>
            <a:r>
              <a:rPr lang="ru-RU" dirty="0" smtClean="0"/>
              <a:t>):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Формула  </a:t>
            </a:r>
            <a:r>
              <a:rPr lang="ru-RU" dirty="0" smtClean="0"/>
              <a:t>справедлива для полосы канала в 1 МГц, т.е. применима только к каналу ADSL.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работоспособность DSL каналов играют следующие факторы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charset="0"/>
              <a:buChar char="•"/>
            </a:pPr>
            <a:r>
              <a:rPr lang="ru-RU" i="1" dirty="0" smtClean="0"/>
              <a:t>Мостовые ответвления</a:t>
            </a:r>
            <a:r>
              <a:rPr lang="ru-RU" dirty="0" smtClean="0"/>
              <a:t>;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Удлинительные </a:t>
            </a:r>
            <a:r>
              <a:rPr lang="ru-RU" i="1" dirty="0" smtClean="0"/>
              <a:t>катушки;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Интерференция </a:t>
            </a:r>
            <a:r>
              <a:rPr lang="ru-RU" i="1" dirty="0" smtClean="0"/>
              <a:t>сигнала;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Фильтры </a:t>
            </a:r>
            <a:r>
              <a:rPr lang="ru-RU" i="1" dirty="0" smtClean="0"/>
              <a:t>радиопомех;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Перекрестная </a:t>
            </a:r>
            <a:r>
              <a:rPr lang="ru-RU" i="1" dirty="0" smtClean="0"/>
              <a:t>наводка;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Длина </a:t>
            </a:r>
            <a:r>
              <a:rPr lang="ru-RU" i="1" dirty="0" smtClean="0"/>
              <a:t>кабеля;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Сечение </a:t>
            </a:r>
            <a:r>
              <a:rPr lang="ru-RU" i="1" dirty="0" smtClean="0"/>
              <a:t>провода.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00240"/>
            <a:ext cx="8252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PSD</a:t>
            </a:r>
            <a:r>
              <a:rPr lang="ru-RU" sz="5400" b="1" i="1" cap="none" spc="300" baseline="-25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[</a:t>
            </a:r>
            <a:r>
              <a:rPr lang="ru-RU" sz="5400" b="1" i="1" cap="none" spc="300" baseline="-250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dBm</a:t>
            </a:r>
            <a:r>
              <a:rPr lang="ru-RU" sz="5400" b="1" i="1" cap="none" spc="300" baseline="-25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/Гц]</a:t>
            </a:r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= P</a:t>
            </a:r>
            <a:r>
              <a:rPr lang="ru-RU" sz="5400" b="1" i="1" cap="none" spc="300" baseline="-25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[</a:t>
            </a:r>
            <a:r>
              <a:rPr lang="ru-RU" sz="5400" b="1" i="1" cap="none" spc="300" baseline="-250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dBm</a:t>
            </a:r>
            <a:r>
              <a:rPr lang="ru-RU" sz="5400" b="1" i="1" cap="none" spc="300" baseline="-25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]</a:t>
            </a:r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– 60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Виды </a:t>
            </a:r>
            <a:r>
              <a:rPr lang="en-US" sz="4400" b="1" dirty="0" smtClean="0"/>
              <a:t>ADSL-</a:t>
            </a:r>
            <a:r>
              <a:rPr lang="ru-RU" sz="4400" b="1" dirty="0" smtClean="0"/>
              <a:t>модемов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4643470" cy="13573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ADSL-модемы</a:t>
            </a:r>
            <a:r>
              <a:rPr lang="ru-RU" dirty="0" smtClean="0"/>
              <a:t> подразделяются на две большие группы, различающиеся по функциональности и интерфейсу подключения. Одна группа использует для соединения с ПК интерфейс </a:t>
            </a:r>
            <a:r>
              <a:rPr lang="ru-RU" b="1" dirty="0" smtClean="0"/>
              <a:t>USB</a:t>
            </a:r>
            <a:r>
              <a:rPr lang="ru-RU" dirty="0" smtClean="0"/>
              <a:t>, вторая - порт сетевой карты </a:t>
            </a:r>
            <a:r>
              <a:rPr lang="ru-RU" b="1" dirty="0" err="1" smtClean="0"/>
              <a:t>Ethernet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D:\maslovich_network\presentation\Обзоры ADSL-модемов - WizardFox.net_files\3_30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4445000" cy="3441700"/>
          </a:xfrm>
          <a:prstGeom prst="rect">
            <a:avLst/>
          </a:prstGeom>
          <a:noFill/>
        </p:spPr>
      </p:pic>
      <p:pic>
        <p:nvPicPr>
          <p:cNvPr id="6147" name="Picture 3" descr="D:\maslovich_network\presentation\Обзоры ADSL-модемов - WizardFox.net_files\SP3300C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214422"/>
            <a:ext cx="4071934" cy="2557175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429124" y="3714752"/>
            <a:ext cx="4500594" cy="27860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1300" b="1" dirty="0" err="1"/>
              <a:t>Ethernet</a:t>
            </a:r>
            <a:r>
              <a:rPr lang="ru-RU" sz="1300" dirty="0"/>
              <a:t>. </a:t>
            </a:r>
            <a:r>
              <a:rPr lang="ru-RU" sz="1300" b="1" dirty="0"/>
              <a:t>USB-модемы</a:t>
            </a:r>
            <a:r>
              <a:rPr lang="ru-RU" sz="1300" dirty="0"/>
              <a:t> </a:t>
            </a:r>
            <a:r>
              <a:rPr lang="en-US" sz="1300" dirty="0" smtClean="0"/>
              <a:t>-</a:t>
            </a:r>
            <a:r>
              <a:rPr lang="ru-RU" sz="1300" dirty="0" smtClean="0"/>
              <a:t>низкая </a:t>
            </a:r>
            <a:r>
              <a:rPr lang="ru-RU" sz="1300" dirty="0"/>
              <a:t>цена и простота установки. Они не требуют внешнего источника </a:t>
            </a:r>
            <a:r>
              <a:rPr lang="ru-RU" sz="1300" dirty="0" smtClean="0"/>
              <a:t>питания</a:t>
            </a:r>
            <a:r>
              <a:rPr lang="en-US" sz="1300" dirty="0" smtClean="0"/>
              <a:t>.</a:t>
            </a:r>
            <a:r>
              <a:rPr lang="ru-RU" sz="1300" dirty="0" smtClean="0"/>
              <a:t>Минус </a:t>
            </a:r>
            <a:r>
              <a:rPr lang="ru-RU" sz="1300" b="1" dirty="0"/>
              <a:t>USB-модемов</a:t>
            </a:r>
            <a:r>
              <a:rPr lang="ru-RU" sz="1300" dirty="0"/>
              <a:t> - высокая загрузка </a:t>
            </a:r>
            <a:r>
              <a:rPr lang="ru-RU" sz="1300" dirty="0" smtClean="0"/>
              <a:t>процессора </a:t>
            </a:r>
            <a:r>
              <a:rPr lang="ru-RU" sz="1300" i="1" dirty="0" smtClean="0"/>
              <a:t>ПК</a:t>
            </a:r>
            <a:r>
              <a:rPr lang="ru-RU" sz="1300" dirty="0" smtClean="0"/>
              <a:t>.</a:t>
            </a:r>
            <a:endParaRPr lang="ru-RU" sz="1300" dirty="0"/>
          </a:p>
          <a:p>
            <a:r>
              <a:rPr lang="ru-RU" sz="1300" b="1" dirty="0"/>
              <a:t>Ethernet-модемы</a:t>
            </a:r>
            <a:r>
              <a:rPr lang="ru-RU" sz="1300" dirty="0"/>
              <a:t> (</a:t>
            </a:r>
            <a:r>
              <a:rPr lang="ru-RU" sz="1300" b="1" dirty="0"/>
              <a:t>LAN ADSL-модемы</a:t>
            </a:r>
            <a:r>
              <a:rPr lang="ru-RU" sz="1300" dirty="0"/>
              <a:t>) стоят дороже. </a:t>
            </a:r>
            <a:r>
              <a:rPr lang="ru-RU" sz="1300" dirty="0" smtClean="0"/>
              <a:t>Подключаются через </a:t>
            </a:r>
            <a:r>
              <a:rPr lang="ru-RU" sz="1300" dirty="0"/>
              <a:t>сетевая карта. </a:t>
            </a:r>
            <a:r>
              <a:rPr lang="ru-RU" sz="1300" dirty="0" smtClean="0"/>
              <a:t>Они не </a:t>
            </a:r>
            <a:r>
              <a:rPr lang="ru-RU" sz="1300" dirty="0"/>
              <a:t>загружают процессор </a:t>
            </a:r>
            <a:r>
              <a:rPr lang="ru-RU" sz="1300" i="1" dirty="0"/>
              <a:t>ПК</a:t>
            </a:r>
            <a:r>
              <a:rPr lang="ru-RU" sz="1300" dirty="0"/>
              <a:t> </a:t>
            </a:r>
            <a:r>
              <a:rPr lang="ru-RU" sz="1300" dirty="0" smtClean="0"/>
              <a:t>; </a:t>
            </a:r>
            <a:r>
              <a:rPr lang="ru-RU" sz="1300" dirty="0"/>
              <a:t>фактически </a:t>
            </a:r>
            <a:r>
              <a:rPr lang="ru-RU" sz="1300" b="1" dirty="0"/>
              <a:t>современный </a:t>
            </a:r>
            <a:r>
              <a:rPr lang="ru-RU" sz="1300" b="1" dirty="0" err="1"/>
              <a:t>Ethernet</a:t>
            </a:r>
            <a:r>
              <a:rPr lang="ru-RU" sz="1300" b="1" dirty="0"/>
              <a:t> ADSL-модем</a:t>
            </a:r>
            <a:r>
              <a:rPr lang="ru-RU" sz="1300" dirty="0"/>
              <a:t> - это миниатюрный компьютер с собственной ОС и прикладным ПО. </a:t>
            </a:r>
            <a:r>
              <a:rPr lang="ru-RU" sz="1300" dirty="0" smtClean="0"/>
              <a:t>В современных </a:t>
            </a:r>
            <a:r>
              <a:rPr lang="ru-RU" sz="1300" b="1" dirty="0"/>
              <a:t>LAN </a:t>
            </a:r>
            <a:r>
              <a:rPr lang="ru-RU" sz="1300" b="1" dirty="0" smtClean="0"/>
              <a:t>ADSL-модемах</a:t>
            </a:r>
            <a:r>
              <a:rPr lang="ru-RU" sz="1300" dirty="0" smtClean="0"/>
              <a:t> </a:t>
            </a:r>
            <a:r>
              <a:rPr lang="ru-RU" sz="1300" dirty="0"/>
              <a:t>имеется поддержка функций </a:t>
            </a:r>
            <a:r>
              <a:rPr lang="ru-RU" sz="1300" dirty="0" err="1"/>
              <a:t>маршрутизатора</a:t>
            </a:r>
            <a:r>
              <a:rPr lang="ru-RU" sz="1300" dirty="0"/>
              <a:t> и роутера. Это позволяет </a:t>
            </a:r>
            <a:r>
              <a:rPr lang="ru-RU" sz="1300" dirty="0" smtClean="0"/>
              <a:t>организовать </a:t>
            </a:r>
            <a:r>
              <a:rPr lang="ru-RU" sz="1300" dirty="0"/>
              <a:t>доступ в Сеть с распределением трафика </a:t>
            </a:r>
            <a:r>
              <a:rPr lang="ru-RU" sz="1300" dirty="0" smtClean="0"/>
              <a:t>в локальной </a:t>
            </a:r>
            <a:r>
              <a:rPr lang="ru-RU" sz="1300" dirty="0"/>
              <a:t>сети.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Рынок производителей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Рынок производителей. </a:t>
            </a:r>
            <a:r>
              <a:rPr lang="ru-RU" dirty="0" smtClean="0"/>
              <a:t>Среди представленных решений разных ценовых категорий можно встретить продукцию как широко известных брендов (</a:t>
            </a:r>
            <a:r>
              <a:rPr lang="ru-RU" dirty="0" err="1" smtClean="0"/>
              <a:t>Zyxel</a:t>
            </a:r>
            <a:r>
              <a:rPr lang="ru-RU" dirty="0" smtClean="0"/>
              <a:t>, U.S. </a:t>
            </a:r>
            <a:r>
              <a:rPr lang="ru-RU" dirty="0" err="1" smtClean="0"/>
              <a:t>Robotics</a:t>
            </a:r>
            <a:r>
              <a:rPr lang="ru-RU" dirty="0" smtClean="0"/>
              <a:t>, </a:t>
            </a:r>
            <a:r>
              <a:rPr lang="ru-RU" dirty="0" err="1" smtClean="0"/>
              <a:t>Cisco</a:t>
            </a:r>
            <a:r>
              <a:rPr lang="ru-RU" dirty="0" smtClean="0"/>
              <a:t>), так и менее именитых и узкоспециализированных компаний (</a:t>
            </a:r>
            <a:r>
              <a:rPr lang="ru-RU" dirty="0" err="1" smtClean="0"/>
              <a:t>Sagem</a:t>
            </a:r>
            <a:r>
              <a:rPr lang="ru-RU" dirty="0" smtClean="0"/>
              <a:t>, </a:t>
            </a:r>
            <a:r>
              <a:rPr lang="ru-RU" dirty="0" err="1" smtClean="0"/>
              <a:t>Huawei</a:t>
            </a:r>
            <a:r>
              <a:rPr lang="ru-RU" dirty="0" smtClean="0"/>
              <a:t>, </a:t>
            </a:r>
            <a:r>
              <a:rPr lang="ru-RU" dirty="0" err="1" smtClean="0"/>
              <a:t>Westell</a:t>
            </a:r>
            <a:r>
              <a:rPr lang="ru-RU" dirty="0" smtClean="0"/>
              <a:t>, </a:t>
            </a:r>
            <a:r>
              <a:rPr lang="ru-RU" dirty="0" err="1" smtClean="0"/>
              <a:t>AusLinx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Сегодня </a:t>
            </a:r>
            <a:r>
              <a:rPr lang="ru-RU" b="1" dirty="0" smtClean="0"/>
              <a:t>на белорусском рынке ADSL-модемов</a:t>
            </a:r>
            <a:r>
              <a:rPr lang="ru-RU" dirty="0" smtClean="0"/>
              <a:t> предлагаются модели самых разных марок. Друг от друга они отличаются прежде всего используемой компонентной базой и, конечно, ценой - от 28 до 350 долларов. Дорогие модели не только имеют встроенные </a:t>
            </a:r>
            <a:r>
              <a:rPr lang="ru-RU" dirty="0" err="1" smtClean="0"/>
              <a:t>маршрутизатор</a:t>
            </a:r>
            <a:r>
              <a:rPr lang="ru-RU" dirty="0" smtClean="0"/>
              <a:t> и </a:t>
            </a:r>
            <a:r>
              <a:rPr lang="ru-RU" dirty="0" err="1" smtClean="0"/>
              <a:t>файрвол</a:t>
            </a:r>
            <a:r>
              <a:rPr lang="ru-RU" dirty="0" smtClean="0"/>
              <a:t>, но и укомплектованы точкой доступа </a:t>
            </a:r>
            <a:r>
              <a:rPr lang="ru-RU" b="1" dirty="0" err="1" smtClean="0"/>
              <a:t>Wi-Fi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Среди представленных решений разных ценовых категорий встречается продукция как широко известных брендов (</a:t>
            </a:r>
            <a:r>
              <a:rPr lang="ru-RU" i="1" dirty="0" err="1" smtClean="0"/>
              <a:t>Zyxel</a:t>
            </a:r>
            <a:r>
              <a:rPr lang="ru-RU" i="1" dirty="0" smtClean="0"/>
              <a:t>, U.S. </a:t>
            </a:r>
            <a:r>
              <a:rPr lang="ru-RU" i="1" dirty="0" err="1" smtClean="0"/>
              <a:t>Robotics</a:t>
            </a:r>
            <a:r>
              <a:rPr lang="ru-RU" i="1" dirty="0" smtClean="0"/>
              <a:t>, </a:t>
            </a:r>
            <a:r>
              <a:rPr lang="ru-RU" i="1" dirty="0" err="1" smtClean="0"/>
              <a:t>D-Link</a:t>
            </a:r>
            <a:r>
              <a:rPr lang="ru-RU" i="1" dirty="0" smtClean="0"/>
              <a:t>, </a:t>
            </a:r>
            <a:r>
              <a:rPr lang="ru-RU" i="1" dirty="0" err="1" smtClean="0"/>
              <a:t>Cisco</a:t>
            </a:r>
            <a:r>
              <a:rPr lang="ru-RU" dirty="0" smtClean="0"/>
              <a:t>), так и менее именитых компаний (</a:t>
            </a:r>
            <a:r>
              <a:rPr lang="ru-RU" i="1" dirty="0" err="1" smtClean="0"/>
              <a:t>Sagem</a:t>
            </a:r>
            <a:r>
              <a:rPr lang="ru-RU" i="1" dirty="0" smtClean="0"/>
              <a:t>, </a:t>
            </a:r>
            <a:r>
              <a:rPr lang="ru-RU" i="1" dirty="0" err="1" smtClean="0"/>
              <a:t>Huawei</a:t>
            </a:r>
            <a:r>
              <a:rPr lang="ru-RU" i="1" dirty="0" smtClean="0"/>
              <a:t>, </a:t>
            </a:r>
            <a:r>
              <a:rPr lang="ru-RU" i="1" dirty="0" err="1" smtClean="0"/>
              <a:t>Westell</a:t>
            </a:r>
            <a:r>
              <a:rPr lang="ru-RU" i="1" dirty="0" smtClean="0"/>
              <a:t>, </a:t>
            </a:r>
            <a:r>
              <a:rPr lang="ru-RU" i="1" dirty="0" err="1" smtClean="0"/>
              <a:t>AusLinx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Как показал проведенный автором экспресс-опрос белорусских продавцов компьютерной техники, наибольшей популярностью пользуются </a:t>
            </a:r>
            <a:r>
              <a:rPr lang="ru-RU" b="1" dirty="0" smtClean="0"/>
              <a:t>ADSL-модемы</a:t>
            </a:r>
            <a:r>
              <a:rPr lang="ru-RU" dirty="0" smtClean="0"/>
              <a:t> </a:t>
            </a:r>
            <a:r>
              <a:rPr lang="ru-RU" i="1" dirty="0" err="1" smtClean="0"/>
              <a:t>D-Link</a:t>
            </a:r>
            <a:r>
              <a:rPr lang="ru-RU" i="1" dirty="0" smtClean="0"/>
              <a:t> DSL-2500U</a:t>
            </a:r>
            <a:r>
              <a:rPr lang="ru-RU" dirty="0" smtClean="0"/>
              <a:t> (30 - 45 долларов),</a:t>
            </a:r>
            <a:r>
              <a:rPr lang="ru-RU" i="1" dirty="0" smtClean="0"/>
              <a:t> </a:t>
            </a:r>
            <a:r>
              <a:rPr lang="ru-RU" i="1" dirty="0" err="1" smtClean="0"/>
              <a:t>D-Link</a:t>
            </a:r>
            <a:r>
              <a:rPr lang="ru-RU" i="1" dirty="0" smtClean="0"/>
              <a:t> DSL-2540U</a:t>
            </a:r>
            <a:r>
              <a:rPr lang="ru-RU" dirty="0" smtClean="0"/>
              <a:t> (48 - 57), </a:t>
            </a:r>
            <a:r>
              <a:rPr lang="ru-RU" i="1" dirty="0" err="1" smtClean="0"/>
              <a:t>ZyXEL</a:t>
            </a:r>
            <a:r>
              <a:rPr lang="ru-RU" i="1" dirty="0" smtClean="0"/>
              <a:t> P-630 EE</a:t>
            </a:r>
            <a:r>
              <a:rPr lang="ru-RU" dirty="0" smtClean="0"/>
              <a:t> (47 - 55), </a:t>
            </a:r>
            <a:r>
              <a:rPr lang="ru-RU" i="1" dirty="0" err="1" smtClean="0"/>
              <a:t>ZyXEL</a:t>
            </a:r>
            <a:r>
              <a:rPr lang="ru-RU" i="1" dirty="0" smtClean="0"/>
              <a:t> P-660HT EE</a:t>
            </a:r>
            <a:r>
              <a:rPr lang="ru-RU" dirty="0" smtClean="0"/>
              <a:t> (80 - 92), </a:t>
            </a:r>
            <a:r>
              <a:rPr lang="ru-RU" i="1" dirty="0" err="1" smtClean="0"/>
              <a:t>ZyXEL</a:t>
            </a:r>
            <a:r>
              <a:rPr lang="ru-RU" i="1" dirty="0" smtClean="0"/>
              <a:t> P-660RT2</a:t>
            </a:r>
            <a:r>
              <a:rPr lang="ru-RU" dirty="0" smtClean="0"/>
              <a:t> (60 - 75 долларов).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Обзор </a:t>
            </a:r>
            <a:r>
              <a:rPr lang="en-US" sz="3600" dirty="0" smtClean="0"/>
              <a:t>ADSL-</a:t>
            </a:r>
            <a:r>
              <a:rPr lang="ru-RU" sz="3600" dirty="0" smtClean="0"/>
              <a:t>модемов </a:t>
            </a:r>
            <a:r>
              <a:rPr lang="en-US" sz="3600" dirty="0" err="1" smtClean="0"/>
              <a:t>ZyXEL</a:t>
            </a:r>
            <a:r>
              <a:rPr lang="en-US" sz="3600" dirty="0" smtClean="0"/>
              <a:t> P660RT2/RU2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                                                          Оба </a:t>
            </a:r>
            <a:r>
              <a:rPr lang="ru-RU" sz="1600" dirty="0" smtClean="0"/>
              <a:t>модема разрабатывались для </a:t>
            </a:r>
            <a:r>
              <a:rPr lang="ru-RU" sz="1600" dirty="0" smtClean="0"/>
              <a:t>домашнего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пользования</a:t>
            </a:r>
            <a:r>
              <a:rPr lang="ru-RU" sz="1600" dirty="0" smtClean="0"/>
              <a:t>, однако они </a:t>
            </a:r>
            <a:r>
              <a:rPr lang="ru-RU" sz="1600" dirty="0" smtClean="0"/>
              <a:t> прекрасно </a:t>
            </a:r>
            <a:r>
              <a:rPr lang="ru-RU" sz="1600" dirty="0" smtClean="0"/>
              <a:t>подходят и </a:t>
            </a:r>
            <a:r>
              <a:rPr lang="ru-RU" sz="1600" dirty="0" smtClean="0"/>
              <a:t>                                       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для </a:t>
            </a:r>
            <a:r>
              <a:rPr lang="ru-RU" sz="1600" dirty="0" smtClean="0"/>
              <a:t>работы в малом офисе. Ethernet-порт RJ-45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позволяет подключить к Интернету один компьютер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напрямую через сетевую </a:t>
            </a:r>
            <a:r>
              <a:rPr lang="ru-RU" sz="1600" dirty="0" smtClean="0"/>
              <a:t>карту либо установить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соединение </a:t>
            </a:r>
            <a:r>
              <a:rPr lang="ru-RU" sz="1600" dirty="0" smtClean="0"/>
              <a:t>для нескольких </a:t>
            </a:r>
            <a:r>
              <a:rPr lang="ru-RU" sz="1600" dirty="0" smtClean="0"/>
              <a:t> компьютеров</a:t>
            </a:r>
            <a:r>
              <a:rPr lang="ru-RU" sz="1600" dirty="0" smtClean="0"/>
              <a:t>, </a:t>
            </a:r>
            <a:r>
              <a:rPr lang="ru-RU" sz="1600" dirty="0" smtClean="0"/>
              <a:t>используя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</a:t>
            </a:r>
            <a:r>
              <a:rPr lang="ru-RU" sz="1600" dirty="0" smtClean="0"/>
              <a:t>обыкновенный коммутатор (встроенные в </a:t>
            </a:r>
            <a:r>
              <a:rPr lang="ru-RU" sz="1600" dirty="0" smtClean="0"/>
              <a:t>модем </a:t>
            </a:r>
          </a:p>
          <a:p>
            <a:pPr>
              <a:buNone/>
            </a:pPr>
            <a:r>
              <a:rPr lang="ru-RU" sz="1600" b="1" dirty="0" smtClean="0"/>
              <a:t>              </a:t>
            </a:r>
            <a:r>
              <a:rPr lang="en-US" sz="1600" b="1" dirty="0" err="1" smtClean="0"/>
              <a:t>ZyXEL</a:t>
            </a:r>
            <a:r>
              <a:rPr lang="en-US" sz="1600" b="1" dirty="0" smtClean="0"/>
              <a:t> </a:t>
            </a:r>
            <a:r>
              <a:rPr lang="en-US" sz="1600" b="1" dirty="0" smtClean="0"/>
              <a:t>P660RU2 </a:t>
            </a:r>
            <a:r>
              <a:rPr lang="en-US" sz="1600" b="1" dirty="0" smtClean="0"/>
              <a:t>EE</a:t>
            </a:r>
            <a:r>
              <a:rPr lang="ru-RU" sz="1600" b="1" dirty="0" smtClean="0"/>
              <a:t>               </a:t>
            </a:r>
            <a:r>
              <a:rPr lang="ru-RU" sz="1600" dirty="0" err="1" smtClean="0"/>
              <a:t>маршрутизатор</a:t>
            </a:r>
            <a:r>
              <a:rPr lang="ru-RU" sz="1600" dirty="0" smtClean="0"/>
              <a:t>, механизм трансляции сетевых адресов,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а </a:t>
            </a:r>
            <a:r>
              <a:rPr lang="ru-RU" sz="1600" dirty="0" smtClean="0"/>
              <a:t>также </a:t>
            </a:r>
            <a:r>
              <a:rPr lang="ru-RU" sz="1600" dirty="0" smtClean="0"/>
              <a:t>DHCP-сервер </a:t>
            </a:r>
            <a:r>
              <a:rPr lang="ru-RU" sz="1600" dirty="0" smtClean="0"/>
              <a:t>дают такую возможность</a:t>
            </a:r>
            <a:r>
              <a:rPr lang="ru-RU" sz="1600" dirty="0" smtClean="0"/>
              <a:t>).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</a:t>
            </a:r>
            <a:r>
              <a:rPr lang="ru-RU" sz="1600" dirty="0" smtClean="0"/>
              <a:t>Модель P660RU2 EE оснащена </a:t>
            </a:r>
            <a:r>
              <a:rPr lang="ru-RU" sz="1600" dirty="0" smtClean="0"/>
              <a:t>USB-портом</a:t>
            </a:r>
            <a:r>
              <a:rPr lang="ru-RU" sz="1600" dirty="0" smtClean="0"/>
              <a:t>, который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позволяет </a:t>
            </a:r>
            <a:r>
              <a:rPr lang="ru-RU" sz="1600" dirty="0" smtClean="0"/>
              <a:t>подключиться к компьютеру без </a:t>
            </a:r>
            <a:r>
              <a:rPr lang="ru-RU" sz="1600" dirty="0" err="1" smtClean="0"/>
              <a:t>исполь</a:t>
            </a:r>
            <a:r>
              <a:rPr lang="ru-RU" sz="1600" dirty="0" smtClean="0"/>
              <a:t>-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</a:t>
            </a:r>
            <a:r>
              <a:rPr lang="ru-RU" sz="1600" dirty="0" err="1" smtClean="0"/>
              <a:t>зования</a:t>
            </a:r>
            <a:r>
              <a:rPr lang="ru-RU" sz="1600" dirty="0" smtClean="0"/>
              <a:t> </a:t>
            </a:r>
            <a:r>
              <a:rPr lang="ru-RU" sz="1600" dirty="0" smtClean="0"/>
              <a:t>сетевой карты, а к освободившемуся </a:t>
            </a:r>
            <a:r>
              <a:rPr lang="ru-RU" sz="1600" dirty="0" err="1" smtClean="0"/>
              <a:t>Ethernet</a:t>
            </a:r>
            <a:r>
              <a:rPr lang="ru-RU" sz="1600" dirty="0" smtClean="0"/>
              <a:t>-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порту </a:t>
            </a:r>
            <a:r>
              <a:rPr lang="ru-RU" sz="1600" dirty="0" smtClean="0"/>
              <a:t>можно подключить телевизионную </a:t>
            </a:r>
            <a:r>
              <a:rPr lang="ru-RU" sz="1600" dirty="0" smtClean="0"/>
              <a:t>приставку-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декодер </a:t>
            </a:r>
            <a:r>
              <a:rPr lang="ru-RU" sz="1600" dirty="0" smtClean="0"/>
              <a:t>для просмотра интерактивного </a:t>
            </a:r>
            <a:r>
              <a:rPr lang="ru-RU" sz="1600" dirty="0" smtClean="0"/>
              <a:t>телевидения.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ru-RU" sz="1600" dirty="0" smtClean="0"/>
              <a:t>						            </a:t>
            </a:r>
            <a:r>
              <a:rPr lang="en-US" sz="1600" b="1" dirty="0" err="1" smtClean="0"/>
              <a:t>ZyXEL</a:t>
            </a:r>
            <a:r>
              <a:rPr lang="en-US" sz="1600" b="1" dirty="0" smtClean="0"/>
              <a:t> </a:t>
            </a:r>
            <a:r>
              <a:rPr lang="en-US" sz="1600" b="1" dirty="0" smtClean="0"/>
              <a:t>P660RT2 EE</a:t>
            </a:r>
            <a:endParaRPr lang="ru-RU" sz="1600" b="1" dirty="0"/>
          </a:p>
        </p:txBody>
      </p:sp>
      <p:pic>
        <p:nvPicPr>
          <p:cNvPr id="7170" name="Picture 2" descr="D:\maslovich_network\ZyXEL P660RT2 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929066"/>
            <a:ext cx="3286148" cy="2485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D:\maslovich_network\ZyXEL P660RU2 EE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4282" y="1357298"/>
            <a:ext cx="3324615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Технические характеристики</a:t>
            </a:r>
            <a:endParaRPr lang="ru-RU" dirty="0"/>
          </a:p>
        </p:txBody>
      </p:sp>
      <p:pic>
        <p:nvPicPr>
          <p:cNvPr id="8197" name="Picture 5" descr="D:\maslovich_network\tech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679462" cy="5357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/>
              <a:t>Технические характеристики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D:\maslovich_network\tech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715436" cy="51538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Технологию DSL можно считать полноправной технологией, которую можно использовать на участках “последней мили” для широкополосных сетей. В различных сценариях могут использоваться отдельные разновидности технологии DSL, что зависит преимущественно от требований к расстоянию и пропускной способности. Существует множество факторов, влияющих на качество соединения, и для того, чтобы улучшить скорость передачи данных по каналу DSL и запас отношения S/N, необходимо настраивать множество параметров. Решение кроется в понимании технологии и того, какие факторы какую роль играют в соединении. </a:t>
            </a:r>
          </a:p>
          <a:p>
            <a:pPr>
              <a:buNone/>
            </a:pPr>
            <a:r>
              <a:rPr lang="ru-RU" dirty="0" smtClean="0"/>
              <a:t>Топологии сетей DSL у различных провайдеров услуг могут сильно отличаться, поэтому не стоит думать, что если абонентское оборудование (СРЕ) для сети DSL работает на одной несущей, то оно будет работать и на другой. У разных топологий есть свои преимущества и свои недостатки, но все топологии все же широко используются.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Технология </a:t>
            </a:r>
            <a:r>
              <a:rPr lang="en-US" b="1" dirty="0" smtClean="0"/>
              <a:t>DSL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Любая технология, прежде всего, предусматривает конкретную физическую модель транспортной среды. Одной из перспективных технологий, позволяющей передавать цифровую информацию по медным проводам (под “медными проводами” обычно понимается телефонная сеть общего пользования – </a:t>
            </a:r>
            <a:r>
              <a:rPr lang="ru-RU" dirty="0" err="1" smtClean="0"/>
              <a:t>ТФоП</a:t>
            </a:r>
            <a:r>
              <a:rPr lang="ru-RU" dirty="0" smtClean="0"/>
              <a:t> или POTS – </a:t>
            </a:r>
            <a:r>
              <a:rPr lang="ru-RU" dirty="0" err="1" smtClean="0"/>
              <a:t>Plain</a:t>
            </a:r>
            <a:r>
              <a:rPr lang="ru-RU" dirty="0" smtClean="0"/>
              <a:t> </a:t>
            </a:r>
            <a:r>
              <a:rPr lang="ru-RU" dirty="0" err="1" smtClean="0"/>
              <a:t>Old</a:t>
            </a:r>
            <a:r>
              <a:rPr lang="ru-RU" dirty="0" smtClean="0"/>
              <a:t> </a:t>
            </a:r>
            <a:r>
              <a:rPr lang="ru-RU" dirty="0" err="1" smtClean="0"/>
              <a:t>Telephone</a:t>
            </a:r>
            <a:r>
              <a:rPr lang="ru-RU" dirty="0" smtClean="0"/>
              <a:t> </a:t>
            </a:r>
            <a:r>
              <a:rPr lang="ru-RU" dirty="0" err="1" smtClean="0"/>
              <a:t>Service</a:t>
            </a:r>
            <a:r>
              <a:rPr lang="ru-RU" dirty="0" smtClean="0"/>
              <a:t> в англ. аббревиатуре) являются технологии DSL (</a:t>
            </a:r>
            <a:r>
              <a:rPr lang="ru-RU" dirty="0" err="1" smtClean="0"/>
              <a:t>Digital</a:t>
            </a:r>
            <a:r>
              <a:rPr lang="ru-RU" dirty="0" smtClean="0"/>
              <a:t> </a:t>
            </a:r>
            <a:r>
              <a:rPr lang="ru-RU" dirty="0" err="1" smtClean="0"/>
              <a:t>Subscriber</a:t>
            </a:r>
            <a:r>
              <a:rPr lang="ru-RU" dirty="0" smtClean="0"/>
              <a:t> </a:t>
            </a:r>
            <a:r>
              <a:rPr lang="ru-RU" dirty="0" err="1" smtClean="0"/>
              <a:t>Line</a:t>
            </a:r>
            <a:r>
              <a:rPr lang="ru-RU" dirty="0" smtClean="0"/>
              <a:t> – цифровая абонентская линия).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</a:t>
            </a:r>
            <a:r>
              <a:rPr lang="ru-RU" dirty="0" smtClean="0"/>
              <a:t>разновидности технологии </a:t>
            </a:r>
            <a:r>
              <a:rPr lang="en-US" dirty="0" smtClean="0"/>
              <a:t>DSL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35480"/>
            <a:ext cx="8115328" cy="438912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А</a:t>
            </a:r>
            <a:r>
              <a:rPr lang="en-US" b="1" i="1" dirty="0" smtClean="0"/>
              <a:t>DSL</a:t>
            </a:r>
            <a:endParaRPr lang="ru-RU" b="1" i="1" dirty="0" smtClean="0"/>
          </a:p>
          <a:p>
            <a:r>
              <a:rPr lang="en-US" b="1" i="1" dirty="0" err="1" smtClean="0"/>
              <a:t>EtherLoop</a:t>
            </a:r>
            <a:endParaRPr lang="ru-RU" b="1" i="1" dirty="0" smtClean="0"/>
          </a:p>
          <a:p>
            <a:r>
              <a:rPr lang="en-US" b="1" i="1" dirty="0" err="1" smtClean="0"/>
              <a:t>G.L.te</a:t>
            </a:r>
            <a:endParaRPr lang="ru-RU" b="1" i="1" dirty="0" smtClean="0"/>
          </a:p>
          <a:p>
            <a:r>
              <a:rPr lang="en-US" b="1" i="1" dirty="0" smtClean="0"/>
              <a:t>G.SHDSL</a:t>
            </a:r>
            <a:endParaRPr lang="ru-RU" b="1" i="1" dirty="0" smtClean="0"/>
          </a:p>
          <a:p>
            <a:r>
              <a:rPr lang="en-US" b="1" i="1" dirty="0" smtClean="0"/>
              <a:t>HDSL</a:t>
            </a:r>
            <a:endParaRPr lang="ru-RU" b="1" i="1" dirty="0" smtClean="0"/>
          </a:p>
          <a:p>
            <a:r>
              <a:rPr lang="en-US" b="1" i="1" dirty="0" smtClean="0"/>
              <a:t>GDSL </a:t>
            </a:r>
            <a:r>
              <a:rPr lang="en-US" b="1" i="1" dirty="0" smtClean="0"/>
              <a:t>2</a:t>
            </a:r>
            <a:endParaRPr lang="ru-RU" b="1" i="1" dirty="0" smtClean="0"/>
          </a:p>
          <a:p>
            <a:r>
              <a:rPr lang="en-US" b="1" i="1" dirty="0" smtClean="0"/>
              <a:t>TDSL</a:t>
            </a:r>
            <a:endParaRPr lang="ru-RU" b="1" i="1" dirty="0" smtClean="0"/>
          </a:p>
          <a:p>
            <a:r>
              <a:rPr lang="en-US" b="1" i="1" dirty="0" smtClean="0"/>
              <a:t>RADSL</a:t>
            </a:r>
            <a:endParaRPr lang="ru-RU" b="1" i="1" dirty="0" smtClean="0"/>
          </a:p>
          <a:p>
            <a:r>
              <a:rPr lang="en-US" b="1" i="1" dirty="0" smtClean="0"/>
              <a:t>SDSL</a:t>
            </a:r>
            <a:endParaRPr lang="ru-RU" b="1" i="1" dirty="0" smtClean="0"/>
          </a:p>
          <a:p>
            <a:r>
              <a:rPr lang="en-US" b="1" i="1" dirty="0" smtClean="0"/>
              <a:t>VDSL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1033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Методы кодирования в технологии DSL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229599" cy="5449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Технология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Макс. скорость </a:t>
                      </a:r>
                      <a:r>
                        <a:rPr lang="ru-RU" sz="1000" b="1" dirty="0" err="1" smtClean="0"/>
                        <a:t>восхо-дящего</a:t>
                      </a:r>
                      <a:r>
                        <a:rPr lang="ru-RU" sz="1000" b="1" dirty="0" smtClean="0"/>
                        <a:t> потока данных (Мбит/с)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Макс. скорость </a:t>
                      </a:r>
                      <a:r>
                        <a:rPr lang="ru-RU" sz="1000" b="1" dirty="0" err="1" smtClean="0"/>
                        <a:t>нисхо-дящего</a:t>
                      </a:r>
                      <a:r>
                        <a:rPr lang="ru-RU" sz="1000" b="1" dirty="0" smtClean="0"/>
                        <a:t> потока данных (Мбит/с)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Стандарт диаметра проводов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Максимальное расстояние (метры)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/>
                        <a:t>Кодиро-вание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Стандарты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ADSL</a:t>
                      </a:r>
                      <a:endParaRPr lang="en-US" sz="1000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0,8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8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несколько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5200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САР или </a:t>
                      </a:r>
                      <a:r>
                        <a:rPr lang="en-US" sz="1000"/>
                        <a:t>DMT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ANSI T1.413 и ITU G.992.1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EtherLoop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6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6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несколько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6400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QPSK, 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16QAM, 64QAM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Запатентованная технология компании Elastic Networks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G.Lite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0,512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1,5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несколько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6700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DMT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ITU G.992.2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G.SHDSL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2,304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2,304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несколько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6100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TC PAM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ITU G.992.1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HDSL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1,544 </a:t>
                      </a:r>
                      <a:br>
                        <a:rPr lang="ru-RU" sz="1000"/>
                      </a:br>
                      <a:r>
                        <a:rPr lang="ru-RU" sz="1000"/>
                        <a:t>Т1 </a:t>
                      </a:r>
                      <a:br>
                        <a:rPr lang="ru-RU" sz="1000"/>
                      </a:br>
                      <a:r>
                        <a:rPr lang="ru-RU" sz="1000"/>
                        <a:t>2 </a:t>
                      </a:r>
                      <a:br>
                        <a:rPr lang="ru-RU" sz="1000"/>
                      </a:br>
                      <a:r>
                        <a:rPr lang="ru-RU" sz="1000"/>
                        <a:t>Е1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1,544</a:t>
                      </a:r>
                      <a:br>
                        <a:rPr lang="ru-RU" sz="1000" dirty="0"/>
                      </a:br>
                      <a:r>
                        <a:rPr lang="ru-RU" sz="1000" dirty="0"/>
                        <a:t>Т1</a:t>
                      </a:r>
                      <a:br>
                        <a:rPr lang="ru-RU" sz="1000" dirty="0"/>
                      </a:br>
                      <a:r>
                        <a:rPr lang="ru-RU" sz="1000" dirty="0"/>
                        <a:t>2,0 Е1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26 AWG*) 24 AWG*)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2750</a:t>
                      </a:r>
                      <a:br>
                        <a:rPr lang="ru-RU" sz="1000"/>
                      </a:br>
                      <a:r>
                        <a:rPr lang="ru-RU" sz="1000"/>
                        <a:t>3650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2B1Q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ITU G.992.1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HDSL2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1,544</a:t>
                      </a:r>
                      <a:br>
                        <a:rPr lang="ru-RU" sz="1000"/>
                      </a:br>
                      <a:r>
                        <a:rPr lang="ru-RU" sz="1000"/>
                        <a:t>Т1</a:t>
                      </a:r>
                      <a:br>
                        <a:rPr lang="ru-RU" sz="1000"/>
                      </a:br>
                      <a:r>
                        <a:rPr lang="ru-RU" sz="1000"/>
                        <a:t>2</a:t>
                      </a:r>
                      <a:br>
                        <a:rPr lang="ru-RU" sz="1000"/>
                      </a:br>
                      <a:r>
                        <a:rPr lang="ru-RU" sz="1000"/>
                        <a:t>Е1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1,544</a:t>
                      </a:r>
                      <a:br>
                        <a:rPr lang="ru-RU" sz="1000"/>
                      </a:br>
                      <a:r>
                        <a:rPr lang="ru-RU" sz="1000"/>
                        <a:t>Т1</a:t>
                      </a:r>
                      <a:br>
                        <a:rPr lang="ru-RU" sz="1000"/>
                      </a:br>
                      <a:r>
                        <a:rPr lang="ru-RU" sz="1000"/>
                        <a:t>2,0 Е1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26 AWG*) 24 AWG*)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2750</a:t>
                      </a:r>
                      <a:br>
                        <a:rPr lang="ru-RU" sz="1000"/>
                      </a:br>
                      <a:r>
                        <a:rPr lang="ru-RU" sz="1000"/>
                        <a:t>3650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ТС РАМ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ITU G.992.1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IDSL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0,144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0,144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несколько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5800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2B1Q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ANSI T1.601 </a:t>
                      </a:r>
                      <a:br>
                        <a:rPr lang="en-US" sz="1000" dirty="0"/>
                      </a:br>
                      <a:r>
                        <a:rPr lang="ru-RU" sz="1000" dirty="0"/>
                        <a:t>и </a:t>
                      </a:r>
                      <a:r>
                        <a:rPr lang="en-US" sz="1000" dirty="0"/>
                        <a:t>TR-393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RADSL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1,088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7,168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несколько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5500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САР или </a:t>
                      </a:r>
                      <a:r>
                        <a:rPr lang="en-US" sz="1000"/>
                        <a:t>DMT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ANSI T1.413 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>и ITU G.992.1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SDSL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0,768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0,768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несколько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3050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2B1Q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ITU G.992.1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i="1"/>
                        <a:t>VDSL</a:t>
                      </a:r>
                      <a:endParaRPr lang="en-US" sz="10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20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52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несколько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910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CAP/DMT/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DWMT/SLC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TBD</a:t>
                      </a: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Квадратурная амплитудная модуляция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214422"/>
            <a:ext cx="497205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Квадратурная амплитудная модуляция (</a:t>
            </a:r>
            <a:r>
              <a:rPr lang="ru-RU" sz="2000" dirty="0" err="1" smtClean="0"/>
              <a:t>Quadrature</a:t>
            </a:r>
            <a:r>
              <a:rPr lang="ru-RU" sz="2000" dirty="0" smtClean="0"/>
              <a:t> </a:t>
            </a:r>
            <a:r>
              <a:rPr lang="ru-RU" sz="2000" dirty="0" err="1" smtClean="0"/>
              <a:t>Amplitude</a:t>
            </a:r>
            <a:r>
              <a:rPr lang="ru-RU" sz="2000" dirty="0" smtClean="0"/>
              <a:t> </a:t>
            </a:r>
            <a:r>
              <a:rPr lang="ru-RU" sz="2000" dirty="0" err="1" smtClean="0"/>
              <a:t>Modulation</a:t>
            </a:r>
            <a:r>
              <a:rPr lang="ru-RU" sz="2000" dirty="0" smtClean="0"/>
              <a:t> - QAM) соответствует изменению (фиксированному смещению) амплитуды и фазы сигнала различным значениям </a:t>
            </a:r>
            <a:r>
              <a:rPr lang="ru-RU" sz="2000" dirty="0" smtClean="0"/>
              <a:t>битов. На </a:t>
            </a:r>
            <a:r>
              <a:rPr lang="ru-RU" sz="2000" dirty="0" smtClean="0"/>
              <a:t>рис.1 (созвездие QAM) показано кодирование QAM с тремя битами на бод (состояния сигнала описываются различными амплитудами и фазами).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таблице показаны </a:t>
            </a:r>
            <a:r>
              <a:rPr lang="ru-RU" sz="2000" dirty="0" smtClean="0"/>
              <a:t>возможные значения для кодирования 8 QAM (8 возможных битовых комбинаций).</a:t>
            </a:r>
            <a:endParaRPr lang="ru-RU" sz="2000" dirty="0"/>
          </a:p>
        </p:txBody>
      </p:sp>
      <p:pic>
        <p:nvPicPr>
          <p:cNvPr id="2050" name="Picture 2" descr="D:\maslovich_network\presentation\Описание технологии DSL_files\dsl100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2286016" cy="215901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3571876"/>
          <a:ext cx="3071834" cy="297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22"/>
                <a:gridCol w="973996"/>
                <a:gridCol w="1073916"/>
              </a:tblGrid>
              <a:tr h="2628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Амплитуда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Фаза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Битовая комбинация</a:t>
                      </a:r>
                      <a:endParaRPr lang="ru-RU" sz="1100" dirty="0" smtClean="0"/>
                    </a:p>
                  </a:txBody>
                  <a:tcPr/>
                </a:tc>
              </a:tr>
              <a:tr h="3315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0</a:t>
                      </a:r>
                    </a:p>
                  </a:txBody>
                  <a:tcPr marL="28575" marR="28575" marT="28575" marB="28575"/>
                </a:tc>
              </a:tr>
              <a:tr h="3315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1</a:t>
                      </a:r>
                    </a:p>
                  </a:txBody>
                  <a:tcPr marL="28575" marR="28575" marT="28575" marB="28575"/>
                </a:tc>
              </a:tr>
              <a:tr h="3315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90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10</a:t>
                      </a:r>
                    </a:p>
                  </a:txBody>
                  <a:tcPr marL="28575" marR="28575" marT="28575" marB="28575"/>
                </a:tc>
              </a:tr>
              <a:tr h="3315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90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11</a:t>
                      </a:r>
                    </a:p>
                  </a:txBody>
                  <a:tcPr marL="28575" marR="28575" marT="28575" marB="28575"/>
                </a:tc>
              </a:tr>
              <a:tr h="3315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180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100</a:t>
                      </a:r>
                    </a:p>
                  </a:txBody>
                  <a:tcPr marL="28575" marR="28575" marT="28575" marB="28575"/>
                </a:tc>
              </a:tr>
              <a:tr h="3315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180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101</a:t>
                      </a:r>
                    </a:p>
                  </a:txBody>
                  <a:tcPr marL="28575" marR="28575" marT="28575" marB="28575"/>
                </a:tc>
              </a:tr>
              <a:tr h="3315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270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110</a:t>
                      </a:r>
                    </a:p>
                  </a:txBody>
                  <a:tcPr marL="28575" marR="2857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2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270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111</a:t>
                      </a: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36745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Кодирование САР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643050"/>
            <a:ext cx="3971924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Кодирование САР – </a:t>
            </a:r>
            <a:r>
              <a:rPr lang="ru-RU" sz="2000" i="1" dirty="0" smtClean="0"/>
              <a:t>это адаптивная</a:t>
            </a:r>
            <a:r>
              <a:rPr lang="ru-RU" sz="2000" dirty="0" smtClean="0"/>
              <a:t> форма кода QAM. Этот метод позволяет корректировать значения символов, учитывая состояние линии (например, шумов) в начале соединения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Голосовые сигналы занимают стандартную полосу частот 0…4 кГц (см. рис.2).</a:t>
            </a:r>
            <a:endParaRPr lang="ru-RU" sz="2000" dirty="0"/>
          </a:p>
        </p:txBody>
      </p:sp>
      <p:pic>
        <p:nvPicPr>
          <p:cNvPr id="3074" name="Picture 2" descr="D:\maslovich_network\presentation\Описание технологии DSL_files\dsl200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4354929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Кодирование </a:t>
            </a:r>
            <a:r>
              <a:rPr lang="en-US" sz="4800" b="1" dirty="0" smtClean="0"/>
              <a:t>DMT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571612"/>
            <a:ext cx="3971924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Кодирование DMT (</a:t>
            </a:r>
            <a:r>
              <a:rPr lang="ru-RU" dirty="0" err="1" smtClean="0"/>
              <a:t>Discreate</a:t>
            </a:r>
            <a:r>
              <a:rPr lang="ru-RU" dirty="0" smtClean="0"/>
              <a:t> </a:t>
            </a:r>
            <a:r>
              <a:rPr lang="ru-RU" dirty="0" err="1" smtClean="0"/>
              <a:t>Multi</a:t>
            </a:r>
            <a:r>
              <a:rPr lang="ru-RU" dirty="0" smtClean="0"/>
              <a:t> - </a:t>
            </a:r>
            <a:r>
              <a:rPr lang="ru-RU" dirty="0" err="1" smtClean="0"/>
              <a:t>Tone</a:t>
            </a:r>
            <a:r>
              <a:rPr lang="ru-RU" dirty="0" smtClean="0"/>
              <a:t> </a:t>
            </a:r>
            <a:r>
              <a:rPr lang="ru-RU" dirty="0" err="1" smtClean="0"/>
              <a:t>modulation</a:t>
            </a:r>
            <a:r>
              <a:rPr lang="ru-RU" dirty="0" smtClean="0"/>
              <a:t> 0 дискретная </a:t>
            </a:r>
            <a:r>
              <a:rPr lang="ru-RU" dirty="0" err="1" smtClean="0"/>
              <a:t>многочастот</a:t>
            </a:r>
            <a:r>
              <a:rPr lang="ru-RU" dirty="0" smtClean="0"/>
              <a:t>- </a:t>
            </a:r>
            <a:r>
              <a:rPr lang="ru-RU" dirty="0" err="1" smtClean="0"/>
              <a:t>ная</a:t>
            </a:r>
            <a:r>
              <a:rPr lang="ru-RU" dirty="0" smtClean="0"/>
              <a:t> (</a:t>
            </a:r>
            <a:r>
              <a:rPr lang="ru-RU" dirty="0" err="1" smtClean="0"/>
              <a:t>многотоновая</a:t>
            </a:r>
            <a:r>
              <a:rPr lang="ru-RU" dirty="0" smtClean="0"/>
              <a:t>) модуляция) – метод передачи сигналов, в котором полная полоса пропускания делится между 255 </a:t>
            </a:r>
            <a:r>
              <a:rPr lang="ru-RU" dirty="0" err="1" smtClean="0"/>
              <a:t>поднесущими</a:t>
            </a:r>
            <a:r>
              <a:rPr lang="ru-RU" dirty="0" smtClean="0"/>
              <a:t> или подканалами с шириной полосы пропускания в 4 кГц каждая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 рис.3 показан частотный спектр для модуляции DMT.</a:t>
            </a:r>
            <a:endParaRPr lang="ru-RU" dirty="0"/>
          </a:p>
        </p:txBody>
      </p:sp>
      <p:pic>
        <p:nvPicPr>
          <p:cNvPr id="4098" name="Picture 2" descr="D:\maslovich_network\presentation\Описание технологии DSL_files\dsl300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Типовое включение абонентского оборудования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1214422"/>
            <a:ext cx="3357586" cy="25717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Типовое включение абонентского оборудования</a:t>
            </a:r>
            <a:r>
              <a:rPr lang="ru-RU" dirty="0" smtClean="0"/>
              <a:t> для одновременного просмотра TV программ и доступа к </a:t>
            </a:r>
            <a:r>
              <a:rPr lang="ru-RU" dirty="0" err="1" smtClean="0"/>
              <a:t>Internet</a:t>
            </a:r>
            <a:r>
              <a:rPr lang="ru-RU" dirty="0" smtClean="0"/>
              <a:t> показано на рис.4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 рис.5,6 проиллюстрированы общие возможные схемы физической прокладки проводки в помещении клиента.</a:t>
            </a:r>
            <a:endParaRPr lang="ru-RU" dirty="0"/>
          </a:p>
        </p:txBody>
      </p:sp>
      <p:pic>
        <p:nvPicPr>
          <p:cNvPr id="5122" name="Picture 2" descr="D:\maslovich_network\presentation\Описание технологии DSL_files\dsl400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5155539" cy="2214578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</p:pic>
      <p:pic>
        <p:nvPicPr>
          <p:cNvPr id="5123" name="Picture 3" descr="D:\maslovich_network\presentation\Описание технологии DSL_files\dsl5000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792" y="3714752"/>
            <a:ext cx="4237984" cy="2786082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</p:pic>
      <p:pic>
        <p:nvPicPr>
          <p:cNvPr id="5124" name="Picture 4" descr="D:\maslovich_network\presentation\Описание технологии DSL_files\dsl6000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694787"/>
            <a:ext cx="3714776" cy="2822581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Помехоустойчивость DSL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071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Помехоустойчивость DSL</a:t>
            </a:r>
            <a:r>
              <a:rPr lang="ru-RU" dirty="0" smtClean="0"/>
              <a:t> оценивается по критерию частоты появления ошибки (BER – </a:t>
            </a:r>
            <a:r>
              <a:rPr lang="ru-RU" dirty="0" err="1" smtClean="0"/>
              <a:t>Bit</a:t>
            </a:r>
            <a:r>
              <a:rPr lang="ru-RU" dirty="0" smtClean="0"/>
              <a:t> </a:t>
            </a:r>
            <a:r>
              <a:rPr lang="ru-RU" dirty="0" err="1" smtClean="0"/>
              <a:t>Error</a:t>
            </a:r>
            <a:r>
              <a:rPr lang="ru-RU" dirty="0" smtClean="0"/>
              <a:t> </a:t>
            </a:r>
            <a:r>
              <a:rPr lang="ru-RU" dirty="0" err="1" smtClean="0"/>
              <a:t>Rate</a:t>
            </a:r>
            <a:r>
              <a:rPr lang="ru-RU" dirty="0" smtClean="0"/>
              <a:t>) BER≤10</a:t>
            </a:r>
            <a:r>
              <a:rPr lang="ru-RU" baseline="30000" dirty="0" smtClean="0"/>
              <a:t>-7</a:t>
            </a:r>
            <a:r>
              <a:rPr lang="ru-RU" dirty="0" smtClean="0"/>
              <a:t>. При понижении S/N (</a:t>
            </a:r>
            <a:r>
              <a:rPr lang="ru-RU" dirty="0" err="1" smtClean="0"/>
              <a:t>Signal</a:t>
            </a:r>
            <a:r>
              <a:rPr lang="ru-RU" dirty="0" smtClean="0"/>
              <a:t> - </a:t>
            </a:r>
            <a:r>
              <a:rPr lang="ru-RU" dirty="0" err="1" smtClean="0"/>
              <a:t>to</a:t>
            </a:r>
            <a:r>
              <a:rPr lang="ru-RU" dirty="0" smtClean="0"/>
              <a:t> - </a:t>
            </a:r>
            <a:r>
              <a:rPr lang="ru-RU" dirty="0" err="1" smtClean="0"/>
              <a:t>Noise</a:t>
            </a:r>
            <a:r>
              <a:rPr lang="ru-RU" dirty="0" smtClean="0"/>
              <a:t>) в потоке данных появляется чрезмерное количество ошибок. Под запасом помехоустойчивости понимается разница в S/N (в </a:t>
            </a:r>
            <a:r>
              <a:rPr lang="ru-RU" dirty="0" err="1" smtClean="0"/>
              <a:t>dB</a:t>
            </a:r>
            <a:r>
              <a:rPr lang="ru-RU" dirty="0" smtClean="0"/>
              <a:t>) для реальной линии и для BER =10</a:t>
            </a:r>
            <a:r>
              <a:rPr lang="ru-RU" baseline="30000" dirty="0" smtClean="0"/>
              <a:t>-7</a:t>
            </a:r>
            <a:r>
              <a:rPr lang="ru-RU" dirty="0" smtClean="0"/>
              <a:t>. При понижении S/N (</a:t>
            </a:r>
            <a:r>
              <a:rPr lang="ru-RU" dirty="0" err="1" smtClean="0"/>
              <a:t>Signal</a:t>
            </a:r>
            <a:r>
              <a:rPr lang="ru-RU" dirty="0" smtClean="0"/>
              <a:t> - </a:t>
            </a:r>
            <a:r>
              <a:rPr lang="ru-RU" dirty="0" err="1" smtClean="0"/>
              <a:t>to</a:t>
            </a:r>
            <a:r>
              <a:rPr lang="ru-RU" dirty="0" smtClean="0"/>
              <a:t> - </a:t>
            </a:r>
            <a:r>
              <a:rPr lang="ru-RU" dirty="0" err="1" smtClean="0"/>
              <a:t>Noise</a:t>
            </a:r>
            <a:r>
              <a:rPr lang="ru-RU" dirty="0" smtClean="0"/>
              <a:t>) в потоке данных появляется чрезмерное количество ошибок. Под запасом помехоустойчивости понимается разница в S/N (в </a:t>
            </a:r>
            <a:r>
              <a:rPr lang="ru-RU" dirty="0" err="1" smtClean="0"/>
              <a:t>dB</a:t>
            </a:r>
            <a:r>
              <a:rPr lang="ru-RU" dirty="0" smtClean="0"/>
              <a:t>) для реальной линии и для BER =10</a:t>
            </a:r>
            <a:r>
              <a:rPr lang="ru-RU" baseline="30000" dirty="0" smtClean="0"/>
              <a:t>-7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BBCB5A-5BD1-4EFB-B64F-AA2FA3A4839E}"/>
</file>

<file path=customXml/itemProps2.xml><?xml version="1.0" encoding="utf-8"?>
<ds:datastoreItem xmlns:ds="http://schemas.openxmlformats.org/officeDocument/2006/customXml" ds:itemID="{F7C6467D-8E64-4D57-9E30-2D1D77FCAE6C}"/>
</file>

<file path=customXml/itemProps3.xml><?xml version="1.0" encoding="utf-8"?>
<ds:datastoreItem xmlns:ds="http://schemas.openxmlformats.org/officeDocument/2006/customXml" ds:itemID="{46306B68-D6B8-405C-A35B-D05FB7337DA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403</TotalTime>
  <Words>1298</Words>
  <Application>Microsoft Office PowerPoint</Application>
  <PresentationFormat>Экран (4:3)</PresentationFormat>
  <Paragraphs>187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Технология DSL</vt:lpstr>
      <vt:lpstr>Основные разновидности технологии DSL</vt:lpstr>
      <vt:lpstr>Методы кодирования в технологии DSL</vt:lpstr>
      <vt:lpstr>Квадратурная амплитудная модуляция</vt:lpstr>
      <vt:lpstr>Кодирование САР</vt:lpstr>
      <vt:lpstr>Кодирование DMT</vt:lpstr>
      <vt:lpstr>Типовое включение абонентского оборудования</vt:lpstr>
      <vt:lpstr>Помехоустойчивость DSL</vt:lpstr>
      <vt:lpstr>Исправление ошибок в прямом направлении</vt:lpstr>
      <vt:lpstr>Уровни мощности сигнала в каналах DSL</vt:lpstr>
      <vt:lpstr>       Виды ADSL-модемов</vt:lpstr>
      <vt:lpstr>Рынок производителей</vt:lpstr>
      <vt:lpstr>Обзор ADSL-модемов ZyXEL P660RT2/RU2</vt:lpstr>
      <vt:lpstr>Технические характеристики</vt:lpstr>
      <vt:lpstr>Технические характеристики</vt:lpstr>
      <vt:lpstr>Заключение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HomeUser</dc:creator>
  <cp:lastModifiedBy>HomeUser</cp:lastModifiedBy>
  <cp:revision>37</cp:revision>
  <dcterms:created xsi:type="dcterms:W3CDTF">2008-11-22T14:28:15Z</dcterms:created>
  <dcterms:modified xsi:type="dcterms:W3CDTF">2008-11-22T21:12:10Z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